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69" r:id="rId2"/>
    <p:sldId id="258" r:id="rId3"/>
    <p:sldId id="260" r:id="rId4"/>
    <p:sldId id="261"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9726B-3078-48F4-B100-310E5282FE21}" type="datetimeFigureOut">
              <a:rPr lang="en-IN" smtClean="0"/>
              <a:t>19-08-2024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342342-B77F-4A68-A7D4-849CE4674616}" type="slidenum">
              <a:rPr lang="en-IN" smtClean="0"/>
              <a:t>‹#›</a:t>
            </a:fld>
            <a:endParaRPr lang="en-IN"/>
          </a:p>
        </p:txBody>
      </p:sp>
    </p:spTree>
    <p:extLst>
      <p:ext uri="{BB962C8B-B14F-4D97-AF65-F5344CB8AC3E}">
        <p14:creationId xmlns:p14="http://schemas.microsoft.com/office/powerpoint/2010/main" val="202889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538D8C2A-CAE8-4C81-91CD-F472E8BE64D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2164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1388D2-A975-4B44-AD04-346DC9B66FAE}" type="datetimeFigureOut">
              <a:rPr lang="en-IN" smtClean="0"/>
              <a:t>19-08-2024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232320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208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9369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3061452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6674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028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9578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41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491094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1388D2-A975-4B44-AD04-346DC9B66FAE}" type="datetimeFigureOut">
              <a:rPr lang="en-IN" smtClean="0"/>
              <a:t>19-08-2024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8D8C2A-CAE8-4C81-91CD-F472E8BE64D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026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1388D2-A975-4B44-AD04-346DC9B66FAE}" type="datetimeFigureOut">
              <a:rPr lang="en-IN" smtClean="0"/>
              <a:t>19-08-2024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173317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1388D2-A975-4B44-AD04-346DC9B66FAE}" type="datetimeFigureOut">
              <a:rPr lang="en-IN" smtClean="0"/>
              <a:t>19-08-2024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8D8C2A-CAE8-4C81-91CD-F472E8BE64D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63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1388D2-A975-4B44-AD04-346DC9B66FAE}" type="datetimeFigureOut">
              <a:rPr lang="en-IN" smtClean="0"/>
              <a:t>19-08-2024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8D8C2A-CAE8-4C81-91CD-F472E8BE64D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789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1388D2-A975-4B44-AD04-346DC9B66FAE}" type="datetimeFigureOut">
              <a:rPr lang="en-IN" smtClean="0"/>
              <a:t>19-08-2024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288106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1388D2-A975-4B44-AD04-346DC9B66FAE}" type="datetimeFigureOut">
              <a:rPr lang="en-IN" smtClean="0"/>
              <a:t>19-08-2024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D8C2A-CAE8-4C81-91CD-F472E8BE64D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555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1388D2-A975-4B44-AD04-346DC9B66FAE}" type="datetimeFigureOut">
              <a:rPr lang="en-IN" smtClean="0"/>
              <a:t>19-08-2024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8D8C2A-CAE8-4C81-91CD-F472E8BE64DC}" type="slidenum">
              <a:rPr lang="en-IN" smtClean="0"/>
              <a:t>‹#›</a:t>
            </a:fld>
            <a:endParaRPr lang="en-IN"/>
          </a:p>
        </p:txBody>
      </p:sp>
    </p:spTree>
    <p:extLst>
      <p:ext uri="{BB962C8B-B14F-4D97-AF65-F5344CB8AC3E}">
        <p14:creationId xmlns:p14="http://schemas.microsoft.com/office/powerpoint/2010/main" val="3461394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D1388D2-A975-4B44-AD04-346DC9B66FAE}" type="datetimeFigureOut">
              <a:rPr lang="en-IN" smtClean="0"/>
              <a:t>19-08-2024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8D8C2A-CAE8-4C81-91CD-F472E8BE64DC}" type="slidenum">
              <a:rPr lang="en-IN" smtClean="0"/>
              <a:t>‹#›</a:t>
            </a:fld>
            <a:endParaRPr lang="en-IN"/>
          </a:p>
        </p:txBody>
      </p:sp>
    </p:spTree>
    <p:extLst>
      <p:ext uri="{BB962C8B-B14F-4D97-AF65-F5344CB8AC3E}">
        <p14:creationId xmlns:p14="http://schemas.microsoft.com/office/powerpoint/2010/main" val="1725244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8A7F52-C608-6B37-6C0A-B7829AEEBC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7403" y="594360"/>
            <a:ext cx="10189210" cy="381000"/>
          </a:xfrm>
          <a:prstGeom prst="rect">
            <a:avLst/>
          </a:prstGeom>
          <a:noFill/>
        </p:spPr>
      </p:pic>
      <p:pic>
        <p:nvPicPr>
          <p:cNvPr id="3" name="Picture 6">
            <a:extLst>
              <a:ext uri="{FF2B5EF4-FFF2-40B4-BE49-F238E27FC236}">
                <a16:creationId xmlns:a16="http://schemas.microsoft.com/office/drawing/2014/main" id="{5652FE1C-90CE-7F3A-E3BC-A51CF4CE9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301" r="12301"/>
          <a:stretch/>
        </p:blipFill>
        <p:spPr bwMode="auto">
          <a:xfrm>
            <a:off x="7134530" y="1693685"/>
            <a:ext cx="4210005" cy="3793966"/>
          </a:xfrm>
          <a:prstGeom prst="roundRect">
            <a:avLst>
              <a:gd name="adj" fmla="val 16667"/>
            </a:avLst>
          </a:prstGeom>
          <a:ln>
            <a:noFill/>
          </a:ln>
          <a:effectLst>
            <a:outerShdw blurRad="50800" dist="38100" dir="8100000" sx="101000" sy="101000" algn="tr" rotWithShape="0">
              <a:prstClr val="black">
                <a:alpha val="60000"/>
              </a:prst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7E0EF544-61E8-98E3-AD8E-76330D7D9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855" b="8855"/>
          <a:stretch/>
        </p:blipFill>
        <p:spPr bwMode="auto">
          <a:xfrm>
            <a:off x="875745" y="1634330"/>
            <a:ext cx="3457827" cy="3793966"/>
          </a:xfrm>
          <a:prstGeom prst="roundRect">
            <a:avLst>
              <a:gd name="adj" fmla="val 16667"/>
            </a:avLst>
          </a:prstGeom>
          <a:ln>
            <a:noFill/>
          </a:ln>
          <a:effectLst>
            <a:outerShdw blurRad="50800" dist="38100" dir="8100000" sx="101000" sy="101000" algn="tr" rotWithShape="0">
              <a:prstClr val="black">
                <a:alpha val="60000"/>
              </a:prst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D5A9C0-B1E8-B67D-F263-7CB7055DC80E}"/>
              </a:ext>
            </a:extLst>
          </p:cNvPr>
          <p:cNvSpPr txBox="1"/>
          <p:nvPr/>
        </p:nvSpPr>
        <p:spPr>
          <a:xfrm>
            <a:off x="3714358" y="985799"/>
            <a:ext cx="4782138" cy="707886"/>
          </a:xfrm>
          <a:prstGeom prst="rect">
            <a:avLst/>
          </a:prstGeom>
          <a:noFill/>
        </p:spPr>
        <p:txBody>
          <a:bodyPr wrap="square">
            <a:spAutoFit/>
          </a:bodyPr>
          <a:lstStyle/>
          <a:p>
            <a:pPr algn="ctr"/>
            <a:r>
              <a:rPr lang="en-IN" sz="4000" dirty="0">
                <a:latin typeface="Algerian" panose="04020705040A02060702" pitchFamily="82" charset="0"/>
              </a:rPr>
              <a:t>LIMBARA TREE</a:t>
            </a:r>
          </a:p>
        </p:txBody>
      </p:sp>
      <p:sp>
        <p:nvSpPr>
          <p:cNvPr id="8" name="TextBox 7">
            <a:extLst>
              <a:ext uri="{FF2B5EF4-FFF2-40B4-BE49-F238E27FC236}">
                <a16:creationId xmlns:a16="http://schemas.microsoft.com/office/drawing/2014/main" id="{67005491-0D4A-B74F-5700-00367F7B3C71}"/>
              </a:ext>
            </a:extLst>
          </p:cNvPr>
          <p:cNvSpPr txBox="1"/>
          <p:nvPr/>
        </p:nvSpPr>
        <p:spPr>
          <a:xfrm>
            <a:off x="1363744" y="5399178"/>
            <a:ext cx="9464511" cy="830997"/>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Near assembly point 3 to assembly point 2 and </a:t>
            </a:r>
            <a:r>
              <a:rPr lang="en-US" sz="2400" dirty="0" err="1">
                <a:latin typeface="Times New Roman" panose="02020603050405020304" pitchFamily="18" charset="0"/>
                <a:cs typeface="Times New Roman" panose="02020603050405020304" pitchFamily="18" charset="0"/>
              </a:rPr>
              <a:t>upto</a:t>
            </a:r>
            <a:r>
              <a:rPr lang="en-US" sz="2400" dirty="0">
                <a:latin typeface="Times New Roman" panose="02020603050405020304" pitchFamily="18" charset="0"/>
                <a:cs typeface="Times New Roman" panose="02020603050405020304" pitchFamily="18" charset="0"/>
              </a:rPr>
              <a:t> new bld. </a:t>
            </a:r>
            <a:r>
              <a:rPr lang="en-US" sz="2400" dirty="0" err="1">
                <a:latin typeface="Times New Roman" panose="02020603050405020304" pitchFamily="18" charset="0"/>
                <a:cs typeface="Times New Roman" panose="02020603050405020304" pitchFamily="18" charset="0"/>
              </a:rPr>
              <a:t>construction.AIS</a:t>
            </a:r>
            <a:r>
              <a:rPr lang="en-US" sz="2400" dirty="0">
                <a:latin typeface="Times New Roman" panose="02020603050405020304" pitchFamily="18" charset="0"/>
                <a:cs typeface="Times New Roman" panose="02020603050405020304" pitchFamily="18" charset="0"/>
              </a:rPr>
              <a:t> Campus, </a:t>
            </a:r>
            <a:r>
              <a:rPr lang="en-US" sz="2400" dirty="0" err="1">
                <a:latin typeface="Times New Roman" panose="02020603050405020304" pitchFamily="18" charset="0"/>
                <a:cs typeface="Times New Roman" panose="02020603050405020304" pitchFamily="18" charset="0"/>
              </a:rPr>
              <a:t>Wakad</a:t>
            </a:r>
            <a:r>
              <a:rPr lang="en-US" sz="2400" dirty="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ECFF5558-EF45-E94C-C2AE-9619BD9697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333572" y="1693685"/>
            <a:ext cx="2800958" cy="3734611"/>
          </a:xfrm>
          <a:prstGeom prst="rect">
            <a:avLst/>
          </a:prstGeom>
        </p:spPr>
      </p:pic>
    </p:spTree>
    <p:extLst>
      <p:ext uri="{BB962C8B-B14F-4D97-AF65-F5344CB8AC3E}">
        <p14:creationId xmlns:p14="http://schemas.microsoft.com/office/powerpoint/2010/main" val="160182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95A9B9-68DC-528D-7FA7-CECD5CC911A3}"/>
              </a:ext>
            </a:extLst>
          </p:cNvPr>
          <p:cNvSpPr txBox="1"/>
          <p:nvPr/>
        </p:nvSpPr>
        <p:spPr>
          <a:xfrm>
            <a:off x="888521" y="1199072"/>
            <a:ext cx="10636370" cy="3508653"/>
          </a:xfrm>
          <a:prstGeom prst="rect">
            <a:avLst/>
          </a:prstGeom>
          <a:noFill/>
        </p:spPr>
        <p:txBody>
          <a:bodyPr wrap="square">
            <a:spAutoFit/>
          </a:bodyPr>
          <a:lstStyle/>
          <a:p>
            <a:endParaRPr lang="en-US" b="0" i="0" dirty="0">
              <a:solidFill>
                <a:srgbClr val="474747"/>
              </a:solidFill>
              <a:effectLst/>
              <a:highlight>
                <a:srgbClr val="FFFFFF"/>
              </a:highlight>
              <a:latin typeface="Google Sans"/>
            </a:endParaRP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Common Name      </a:t>
            </a:r>
            <a:r>
              <a:rPr lang="en-US" sz="2400" dirty="0">
                <a:solidFill>
                  <a:srgbClr val="474747"/>
                </a:solidFill>
                <a:highlight>
                  <a:srgbClr val="FFFFFF"/>
                </a:highlight>
                <a:latin typeface="Times New Roman" panose="02020603050405020304" pitchFamily="18" charset="0"/>
                <a:cs typeface="Times New Roman" panose="02020603050405020304" pitchFamily="18" charset="0"/>
              </a:rPr>
              <a:t>:    </a:t>
            </a:r>
            <a:r>
              <a:rPr lang="en-US" sz="2000" dirty="0" err="1">
                <a:highlight>
                  <a:srgbClr val="FFFFFF"/>
                </a:highlight>
                <a:latin typeface="Times New Roman" panose="02020603050405020304" pitchFamily="18" charset="0"/>
                <a:cs typeface="Times New Roman" panose="02020603050405020304" pitchFamily="18" charset="0"/>
              </a:rPr>
              <a:t>Limbara</a:t>
            </a:r>
            <a:r>
              <a:rPr lang="en-US" sz="2000" dirty="0">
                <a:highlight>
                  <a:srgbClr val="FFFFFF"/>
                </a:highlight>
                <a:latin typeface="Times New Roman" panose="02020603050405020304" pitchFamily="18" charset="0"/>
                <a:cs typeface="Times New Roman" panose="02020603050405020304" pitchFamily="18" charset="0"/>
              </a:rPr>
              <a:t>, </a:t>
            </a:r>
            <a:r>
              <a:rPr lang="en-US" sz="2000" dirty="0" err="1">
                <a:highlight>
                  <a:srgbClr val="FFFFFF"/>
                </a:highlight>
                <a:latin typeface="Times New Roman" panose="02020603050405020304" pitchFamily="18" charset="0"/>
                <a:cs typeface="Times New Roman" panose="02020603050405020304" pitchFamily="18" charset="0"/>
              </a:rPr>
              <a:t>Mahaimb</a:t>
            </a:r>
            <a:endParaRPr lang="en-US" sz="2000" dirty="0">
              <a:highlight>
                <a:srgbClr val="FFFFFF"/>
              </a:highlight>
              <a:latin typeface="Times New Roman" panose="02020603050405020304" pitchFamily="18" charset="0"/>
              <a:cs typeface="Times New Roman" panose="02020603050405020304" pitchFamily="18" charset="0"/>
            </a:endParaRPr>
          </a:p>
          <a:p>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Scientific Name     </a:t>
            </a:r>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 </a:t>
            </a:r>
            <a:r>
              <a:rPr lang="en-US" sz="2400" dirty="0">
                <a:solidFill>
                  <a:srgbClr val="474747"/>
                </a:solidFill>
                <a:highlight>
                  <a:srgbClr val="FFFFFF"/>
                </a:highlight>
                <a:latin typeface="Times New Roman" panose="02020603050405020304" pitchFamily="18" charset="0"/>
                <a:cs typeface="Times New Roman" panose="02020603050405020304" pitchFamily="18" charset="0"/>
              </a:rPr>
              <a:t>:    </a:t>
            </a:r>
            <a:r>
              <a:rPr lang="en-US" sz="2000" b="0" i="1" dirty="0">
                <a:effectLst/>
                <a:latin typeface="Times New Roman" panose="02020603050405020304" pitchFamily="18" charset="0"/>
                <a:cs typeface="Times New Roman" panose="02020603050405020304" pitchFamily="18" charset="0"/>
              </a:rPr>
              <a:t>Melia azedarach</a:t>
            </a:r>
          </a:p>
          <a:p>
            <a:r>
              <a:rPr lang="en-US" sz="2400" b="0" i="0" dirty="0">
                <a:solidFill>
                  <a:srgbClr val="FF0000"/>
                </a:solidFill>
                <a:effectLst/>
                <a:highlight>
                  <a:srgbClr val="FFFFFF"/>
                </a:highlight>
                <a:latin typeface="Times New Roman" panose="02020603050405020304" pitchFamily="18" charset="0"/>
                <a:cs typeface="Times New Roman" panose="02020603050405020304" pitchFamily="18" charset="0"/>
              </a:rPr>
              <a:t>Family</a:t>
            </a:r>
            <a:r>
              <a:rPr lang="en-US" sz="2400" b="0" i="0" dirty="0">
                <a:solidFill>
                  <a:srgbClr val="474747"/>
                </a:solidFill>
                <a:effectLst/>
                <a:highlight>
                  <a:srgbClr val="FFFFFF"/>
                </a:highlight>
                <a:latin typeface="Times New Roman" panose="02020603050405020304" pitchFamily="18" charset="0"/>
                <a:cs typeface="Times New Roman" panose="02020603050405020304" pitchFamily="18" charset="0"/>
              </a:rPr>
              <a:t>                    :    </a:t>
            </a:r>
            <a:r>
              <a:rPr lang="en-US" sz="2000" dirty="0" err="1">
                <a:highlight>
                  <a:srgbClr val="FFFFFF"/>
                </a:highlight>
                <a:latin typeface="Times New Roman" panose="02020603050405020304" pitchFamily="18" charset="0"/>
                <a:cs typeface="Times New Roman" panose="02020603050405020304" pitchFamily="18" charset="0"/>
              </a:rPr>
              <a:t>Meli</a:t>
            </a:r>
            <a:r>
              <a:rPr lang="en-US" sz="2000" b="0" i="0" dirty="0" err="1">
                <a:effectLst/>
                <a:highlight>
                  <a:srgbClr val="FFFFFF"/>
                </a:highlight>
                <a:latin typeface="Times New Roman" panose="02020603050405020304" pitchFamily="18" charset="0"/>
                <a:cs typeface="Times New Roman" panose="02020603050405020304" pitchFamily="18" charset="0"/>
              </a:rPr>
              <a:t>aceae</a:t>
            </a:r>
            <a:r>
              <a:rPr lang="en-US" sz="2000" b="0" i="0" dirty="0">
                <a:effectLst/>
                <a:highlight>
                  <a:srgbClr val="FFFFFF"/>
                </a:highlight>
                <a:latin typeface="Times New Roman" panose="02020603050405020304" pitchFamily="18" charset="0"/>
                <a:cs typeface="Times New Roman" panose="02020603050405020304" pitchFamily="18" charset="0"/>
              </a:rPr>
              <a:t>. </a:t>
            </a: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Habit  </a:t>
            </a:r>
            <a:r>
              <a:rPr lang="en-US" sz="2400" dirty="0">
                <a:solidFill>
                  <a:srgbClr val="474747"/>
                </a:solidFill>
                <a:highlight>
                  <a:srgbClr val="FFFFFF"/>
                </a:highlight>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Grows in tropical and subtropical regions. Mature trees can survive in </a:t>
            </a:r>
          </a:p>
          <a:p>
            <a:r>
              <a:rPr lang="en-US" sz="2000" dirty="0">
                <a:latin typeface="Times New Roman" panose="02020603050405020304" pitchFamily="18" charset="0"/>
                <a:cs typeface="Times New Roman" panose="02020603050405020304" pitchFamily="18" charset="0"/>
              </a:rPr>
              <a:t>                                           below 0˚ Celsius and above 40˚ Celsius temperatures.</a:t>
            </a:r>
            <a:endParaRPr lang="en-US" sz="2000" dirty="0">
              <a:solidFill>
                <a:srgbClr val="FF0000"/>
              </a:solidFill>
              <a:highlight>
                <a:srgbClr val="FFFFFF"/>
              </a:highlight>
              <a:latin typeface="Times New Roman" panose="02020603050405020304" pitchFamily="18" charset="0"/>
              <a:cs typeface="Times New Roman" panose="02020603050405020304" pitchFamily="18" charset="0"/>
            </a:endParaRPr>
          </a:p>
          <a:p>
            <a:r>
              <a:rPr lang="en-US" sz="2400" dirty="0">
                <a:solidFill>
                  <a:srgbClr val="FF0000"/>
                </a:solidFill>
                <a:highlight>
                  <a:srgbClr val="FFFFFF"/>
                </a:highlight>
                <a:latin typeface="Times New Roman" panose="02020603050405020304" pitchFamily="18" charset="0"/>
                <a:cs typeface="Times New Roman" panose="02020603050405020304" pitchFamily="18" charset="0"/>
              </a:rPr>
              <a:t>Distribution</a:t>
            </a:r>
            <a:r>
              <a:rPr lang="en-US" sz="2800" dirty="0">
                <a:solidFill>
                  <a:srgbClr val="474747"/>
                </a:solidFill>
                <a:highlight>
                  <a:srgbClr val="FFFFFF"/>
                </a:highlight>
                <a:latin typeface="Times New Roman" panose="02020603050405020304" pitchFamily="18" charset="0"/>
                <a:cs typeface="Times New Roman" panose="02020603050405020304" pitchFamily="18" charset="0"/>
              </a:rPr>
              <a:t>        :     </a:t>
            </a:r>
            <a:r>
              <a:rPr lang="en-US" sz="2000" dirty="0">
                <a:highlight>
                  <a:srgbClr val="FFFFFF"/>
                </a:highlight>
                <a:latin typeface="Times New Roman" panose="02020603050405020304" pitchFamily="18" charset="0"/>
                <a:cs typeface="Times New Roman" panose="02020603050405020304" pitchFamily="18" charset="0"/>
              </a:rPr>
              <a:t>It was originally found in Southeast Asia and Northern Australia, It has</a:t>
            </a:r>
          </a:p>
          <a:p>
            <a:r>
              <a:rPr lang="en-US" sz="2000" b="0" i="0" dirty="0">
                <a:effectLst/>
                <a:highlight>
                  <a:srgbClr val="FFFFFF"/>
                </a:highlight>
                <a:latin typeface="Times New Roman" panose="02020603050405020304" pitchFamily="18" charset="0"/>
                <a:cs typeface="Times New Roman" panose="02020603050405020304" pitchFamily="18" charset="0"/>
              </a:rPr>
              <a:t>                                           </a:t>
            </a:r>
            <a:r>
              <a:rPr lang="en-US" sz="2000" dirty="0">
                <a:highlight>
                  <a:srgbClr val="FFFFFF"/>
                </a:highlight>
                <a:latin typeface="Times New Roman" panose="02020603050405020304" pitchFamily="18" charset="0"/>
                <a:cs typeface="Times New Roman" panose="02020603050405020304" pitchFamily="18" charset="0"/>
              </a:rPr>
              <a:t>been</a:t>
            </a:r>
            <a:r>
              <a:rPr lang="en-US" sz="2000" dirty="0">
                <a:highlight>
                  <a:srgbClr val="FFFFFF"/>
                </a:highlight>
                <a:latin typeface="Google Sans"/>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introduced to many parts of the world and can be found naturalized</a:t>
            </a:r>
          </a:p>
          <a:p>
            <a:r>
              <a:rPr lang="en-US" sz="2000" dirty="0">
                <a:latin typeface="Times New Roman" panose="02020603050405020304" pitchFamily="18" charset="0"/>
                <a:cs typeface="Times New Roman" panose="02020603050405020304" pitchFamily="18" charset="0"/>
              </a:rPr>
              <a:t>                                           across the Americas, the Caribbean, the Mediterranean basins, the Middle</a:t>
            </a:r>
          </a:p>
          <a:p>
            <a:r>
              <a:rPr lang="en-US" sz="2000" dirty="0">
                <a:latin typeface="Times New Roman" panose="02020603050405020304" pitchFamily="18" charset="0"/>
                <a:cs typeface="Times New Roman" panose="02020603050405020304" pitchFamily="18" charset="0"/>
              </a:rPr>
              <a:t>                                           East, Asia, Africa and on many islands in the Pacific region.</a:t>
            </a:r>
          </a:p>
        </p:txBody>
      </p:sp>
      <p:pic>
        <p:nvPicPr>
          <p:cNvPr id="2" name="Picture 1">
            <a:extLst>
              <a:ext uri="{FF2B5EF4-FFF2-40B4-BE49-F238E27FC236}">
                <a16:creationId xmlns:a16="http://schemas.microsoft.com/office/drawing/2014/main" id="{1205C1AC-A87D-2DAA-8189-65632B158D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630" y="667829"/>
            <a:ext cx="10636370" cy="608880"/>
          </a:xfrm>
          <a:prstGeom prst="rect">
            <a:avLst/>
          </a:prstGeom>
          <a:noFill/>
        </p:spPr>
      </p:pic>
    </p:spTree>
    <p:extLst>
      <p:ext uri="{BB962C8B-B14F-4D97-AF65-F5344CB8AC3E}">
        <p14:creationId xmlns:p14="http://schemas.microsoft.com/office/powerpoint/2010/main" val="353648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31BE03-8FFD-2F55-1D82-18F6AE7E02CC}"/>
              </a:ext>
            </a:extLst>
          </p:cNvPr>
          <p:cNvSpPr txBox="1"/>
          <p:nvPr/>
        </p:nvSpPr>
        <p:spPr>
          <a:xfrm>
            <a:off x="707366" y="923026"/>
            <a:ext cx="10843404" cy="3970318"/>
          </a:xfrm>
          <a:prstGeom prst="rect">
            <a:avLst/>
          </a:prstGeom>
          <a:noFill/>
        </p:spPr>
        <p:txBody>
          <a:bodyPr wrap="square">
            <a:spAutoFit/>
          </a:bodyPr>
          <a:lstStyle/>
          <a:p>
            <a:r>
              <a:rPr lang="en-IN" sz="2400" b="1" dirty="0">
                <a:solidFill>
                  <a:srgbClr val="FF0000"/>
                </a:solidFill>
                <a:latin typeface="Times New Roman" panose="02020603050405020304" pitchFamily="18" charset="0"/>
                <a:cs typeface="Times New Roman" panose="02020603050405020304" pitchFamily="18" charset="0"/>
              </a:rPr>
              <a:t>Description :</a:t>
            </a:r>
          </a:p>
          <a:p>
            <a:r>
              <a:rPr lang="en-IN" sz="2800" b="1" dirty="0">
                <a:latin typeface="Times New Roman" panose="02020603050405020304" pitchFamily="18" charset="0"/>
                <a:cs typeface="Times New Roman" panose="02020603050405020304" pitchFamily="18" charset="0"/>
              </a:rPr>
              <a:t>       </a:t>
            </a:r>
          </a:p>
          <a:p>
            <a:r>
              <a:rPr lang="en-US" sz="2000" dirty="0">
                <a:solidFill>
                  <a:srgbClr val="FF0000"/>
                </a:solidFill>
                <a:highlight>
                  <a:srgbClr val="FFFFFF"/>
                </a:highlight>
                <a:latin typeface="Times New Roman" panose="02020603050405020304" pitchFamily="18" charset="0"/>
                <a:cs typeface="Times New Roman" panose="02020603050405020304" pitchFamily="18" charset="0"/>
              </a:rPr>
              <a:t>H</a:t>
            </a:r>
            <a:r>
              <a:rPr lang="en-US" sz="2000" b="0" i="0" dirty="0">
                <a:solidFill>
                  <a:srgbClr val="FF0000"/>
                </a:solidFill>
                <a:effectLst/>
                <a:highlight>
                  <a:srgbClr val="FFFFFF"/>
                </a:highlight>
                <a:latin typeface="Times New Roman" panose="02020603050405020304" pitchFamily="18" charset="0"/>
                <a:cs typeface="Times New Roman" panose="02020603050405020304" pitchFamily="18" charset="0"/>
              </a:rPr>
              <a:t>eight of  Tree : </a:t>
            </a:r>
            <a:r>
              <a:rPr lang="en-US" sz="2000" dirty="0">
                <a:solidFill>
                  <a:srgbClr val="202122"/>
                </a:solidFill>
                <a:highlight>
                  <a:srgbClr val="FFFFFF"/>
                </a:highlight>
                <a:latin typeface="Times New Roman" panose="02020603050405020304" pitchFamily="18" charset="0"/>
                <a:cs typeface="Times New Roman" panose="02020603050405020304" pitchFamily="18" charset="0"/>
              </a:rPr>
              <a:t>A</a:t>
            </a:r>
            <a:r>
              <a:rPr lang="en-US"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bout </a:t>
            </a:r>
            <a:r>
              <a:rPr lang="en-US" sz="2000" dirty="0">
                <a:solidFill>
                  <a:srgbClr val="202122"/>
                </a:solidFill>
                <a:highlight>
                  <a:srgbClr val="FFFFFF"/>
                </a:highlight>
                <a:latin typeface="Times New Roman" panose="02020603050405020304" pitchFamily="18" charset="0"/>
                <a:cs typeface="Times New Roman" panose="02020603050405020304" pitchFamily="18" charset="0"/>
              </a:rPr>
              <a:t>7</a:t>
            </a:r>
            <a:r>
              <a:rPr lang="en-US"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-12 m (</a:t>
            </a:r>
            <a:r>
              <a:rPr lang="en-US" sz="2000" dirty="0">
                <a:solidFill>
                  <a:srgbClr val="202122"/>
                </a:solidFill>
                <a:highlight>
                  <a:srgbClr val="FFFFFF"/>
                </a:highlight>
                <a:latin typeface="Times New Roman" panose="02020603050405020304" pitchFamily="18" charset="0"/>
                <a:cs typeface="Times New Roman" panose="02020603050405020304" pitchFamily="18" charset="0"/>
              </a:rPr>
              <a:t>20</a:t>
            </a:r>
            <a:r>
              <a:rPr lang="en-US"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-40 ft). </a:t>
            </a:r>
          </a:p>
          <a:p>
            <a:endParaRPr lang="en-IN" sz="2000" dirty="0">
              <a:latin typeface="Times New Roman" panose="02020603050405020304" pitchFamily="18" charset="0"/>
              <a:cs typeface="Times New Roman" panose="02020603050405020304" pitchFamily="18" charset="0"/>
            </a:endParaRPr>
          </a:p>
          <a:p>
            <a:r>
              <a:rPr lang="en-US" sz="2000" b="0" i="0" dirty="0">
                <a:solidFill>
                  <a:srgbClr val="FF0000"/>
                </a:solidFill>
                <a:effectLst/>
                <a:highlight>
                  <a:srgbClr val="FFFFFF"/>
                </a:highlight>
                <a:latin typeface="Times New Roman" panose="02020603050405020304" pitchFamily="18" charset="0"/>
                <a:cs typeface="Times New Roman" panose="02020603050405020304" pitchFamily="18" charset="0"/>
              </a:rPr>
              <a:t>Leaves  :  </a:t>
            </a:r>
            <a:r>
              <a:rPr lang="en-US"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The leaves are up to 50 </a:t>
            </a:r>
            <a:r>
              <a:rPr lang="en-US" sz="2000" b="0" i="0" dirty="0" err="1">
                <a:solidFill>
                  <a:srgbClr val="202122"/>
                </a:solidFill>
                <a:effectLst/>
                <a:highlight>
                  <a:srgbClr val="FFFFFF"/>
                </a:highlight>
                <a:latin typeface="Times New Roman" panose="02020603050405020304" pitchFamily="18" charset="0"/>
                <a:cs typeface="Times New Roman" panose="02020603050405020304" pitchFamily="18" charset="0"/>
              </a:rPr>
              <a:t>centimetres</a:t>
            </a:r>
            <a:r>
              <a:rPr lang="en-US"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 (20 inches) long, alternate, long-</a:t>
            </a:r>
            <a:r>
              <a:rPr lang="en-US" sz="2000" b="0" i="0" dirty="0" err="1">
                <a:solidFill>
                  <a:srgbClr val="202122"/>
                </a:solidFill>
                <a:effectLst/>
                <a:highlight>
                  <a:srgbClr val="FFFFFF"/>
                </a:highlight>
                <a:latin typeface="Times New Roman" panose="02020603050405020304" pitchFamily="18" charset="0"/>
                <a:cs typeface="Times New Roman" panose="02020603050405020304" pitchFamily="18" charset="0"/>
              </a:rPr>
              <a:t>petioled</a:t>
            </a:r>
            <a:r>
              <a:rPr lang="en-US"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 two or three </a:t>
            </a:r>
          </a:p>
          <a:p>
            <a:r>
              <a:rPr lang="en-US" sz="2000" dirty="0">
                <a:solidFill>
                  <a:srgbClr val="202122"/>
                </a:solidFill>
                <a:highlight>
                  <a:srgbClr val="FFFFFF"/>
                </a:highlight>
                <a:latin typeface="Times New Roman" panose="02020603050405020304" pitchFamily="18" charset="0"/>
                <a:cs typeface="Times New Roman" panose="02020603050405020304" pitchFamily="18" charset="0"/>
              </a:rPr>
              <a:t>                 </a:t>
            </a:r>
            <a:r>
              <a:rPr lang="en-US"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times compound (odd-pinnate); the leaflets are dark green above and lighter green below, with </a:t>
            </a:r>
          </a:p>
          <a:p>
            <a:r>
              <a:rPr lang="en-US" sz="2000" dirty="0">
                <a:solidFill>
                  <a:srgbClr val="202122"/>
                </a:solidFill>
                <a:highlight>
                  <a:srgbClr val="FFFFFF"/>
                </a:highlight>
                <a:latin typeface="Times New Roman" panose="02020603050405020304" pitchFamily="18" charset="0"/>
                <a:cs typeface="Times New Roman" panose="02020603050405020304" pitchFamily="18" charset="0"/>
              </a:rPr>
              <a:t>                 </a:t>
            </a:r>
            <a:r>
              <a:rPr lang="en-US"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serrate margins.</a:t>
            </a:r>
            <a:endParaRPr lang="en-US" sz="2000" dirty="0">
              <a:solidFill>
                <a:srgbClr val="202122"/>
              </a:solidFill>
              <a:highlight>
                <a:srgbClr val="FFFFFF"/>
              </a:highlight>
              <a:latin typeface="Times New Roman" panose="02020603050405020304" pitchFamily="18" charset="0"/>
              <a:cs typeface="Times New Roman" panose="02020603050405020304" pitchFamily="18" charset="0"/>
            </a:endParaRPr>
          </a:p>
          <a:p>
            <a:endParaRPr lang="en-US" sz="2000" dirty="0">
              <a:solidFill>
                <a:srgbClr val="202122"/>
              </a:solidFill>
              <a:highlight>
                <a:srgbClr val="FFFFFF"/>
              </a:highlight>
              <a:latin typeface="Times New Roman" panose="02020603050405020304" pitchFamily="18" charset="0"/>
              <a:cs typeface="Times New Roman" panose="02020603050405020304" pitchFamily="18" charset="0"/>
            </a:endParaRPr>
          </a:p>
          <a:p>
            <a:r>
              <a:rPr lang="en-US" sz="2000" dirty="0">
                <a:solidFill>
                  <a:srgbClr val="FF0000"/>
                </a:solidFill>
                <a:highlight>
                  <a:srgbClr val="FFFFFF"/>
                </a:highlight>
                <a:latin typeface="Times New Roman" panose="02020603050405020304" pitchFamily="18" charset="0"/>
                <a:cs typeface="Times New Roman" panose="02020603050405020304" pitchFamily="18" charset="0"/>
              </a:rPr>
              <a:t>F</a:t>
            </a:r>
            <a:r>
              <a:rPr lang="en-US" sz="2000" b="0" i="0" dirty="0">
                <a:solidFill>
                  <a:srgbClr val="FF0000"/>
                </a:solidFill>
                <a:effectLst/>
                <a:highlight>
                  <a:srgbClr val="FFFFFF"/>
                </a:highlight>
                <a:latin typeface="Times New Roman" panose="02020603050405020304" pitchFamily="18" charset="0"/>
                <a:cs typeface="Times New Roman" panose="02020603050405020304" pitchFamily="18" charset="0"/>
              </a:rPr>
              <a:t>ruits: </a:t>
            </a:r>
            <a:r>
              <a:rPr lang="en-US" sz="2000" b="0" i="0" dirty="0">
                <a:effectLst/>
                <a:highlight>
                  <a:srgbClr val="FFFFFF"/>
                </a:highlight>
                <a:latin typeface="Times New Roman" panose="02020603050405020304" pitchFamily="18" charset="0"/>
                <a:cs typeface="Times New Roman" panose="02020603050405020304" pitchFamily="18" charset="0"/>
              </a:rPr>
              <a:t>The fruit is a drupe, marble-sized, light yellow at maturity, hanging on the tree all winter, and </a:t>
            </a:r>
          </a:p>
          <a:p>
            <a:r>
              <a:rPr lang="en-US" sz="2000" dirty="0">
                <a:solidFill>
                  <a:srgbClr val="FF0000"/>
                </a:solidFill>
                <a:highlight>
                  <a:srgbClr val="FFFFFF"/>
                </a:highlight>
                <a:latin typeface="Times New Roman" panose="02020603050405020304" pitchFamily="18" charset="0"/>
                <a:cs typeface="Times New Roman" panose="02020603050405020304" pitchFamily="18" charset="0"/>
              </a:rPr>
              <a:t>            </a:t>
            </a:r>
            <a:r>
              <a:rPr lang="en-US" sz="2000" b="0" i="0" dirty="0">
                <a:effectLst/>
                <a:highlight>
                  <a:srgbClr val="FFFFFF"/>
                </a:highlight>
                <a:latin typeface="Times New Roman" panose="02020603050405020304" pitchFamily="18" charset="0"/>
                <a:cs typeface="Times New Roman" panose="02020603050405020304" pitchFamily="18" charset="0"/>
              </a:rPr>
              <a:t>gradually becoming wrinkled and almost white.</a:t>
            </a:r>
            <a:endParaRPr lang="en-US" sz="2000" dirty="0">
              <a:solidFill>
                <a:srgbClr val="FF0000"/>
              </a:solidFill>
              <a:highlight>
                <a:srgbClr val="FFFFFF"/>
              </a:highlight>
              <a:latin typeface="Times New Roman" panose="02020603050405020304" pitchFamily="18" charset="0"/>
              <a:cs typeface="Times New Roman" panose="02020603050405020304" pitchFamily="18" charset="0"/>
            </a:endParaRPr>
          </a:p>
          <a:p>
            <a:endParaRPr lang="en-US" sz="2000" dirty="0">
              <a:solidFill>
                <a:srgbClr val="FF0000"/>
              </a:solidFill>
              <a:highlight>
                <a:srgbClr val="FFFFFF"/>
              </a:highlight>
              <a:latin typeface="Times New Roman" panose="02020603050405020304" pitchFamily="18" charset="0"/>
              <a:cs typeface="Times New Roman" panose="02020603050405020304" pitchFamily="18" charset="0"/>
            </a:endParaRPr>
          </a:p>
          <a:p>
            <a:r>
              <a:rPr lang="en-US" sz="2000" dirty="0">
                <a:solidFill>
                  <a:srgbClr val="FF0000"/>
                </a:solidFill>
                <a:highlight>
                  <a:srgbClr val="FFFFFF"/>
                </a:highlight>
                <a:latin typeface="Times New Roman" panose="02020603050405020304" pitchFamily="18" charset="0"/>
                <a:cs typeface="Times New Roman" panose="02020603050405020304" pitchFamily="18" charset="0"/>
              </a:rPr>
              <a:t>Flowers</a:t>
            </a:r>
            <a:r>
              <a:rPr lang="en-US" sz="2000" b="0" i="0" dirty="0">
                <a:solidFill>
                  <a:srgbClr val="202122"/>
                </a:solidFill>
                <a:effectLst/>
                <a:highlight>
                  <a:srgbClr val="FFFFFF"/>
                </a:highlight>
                <a:latin typeface="Times New Roman" panose="02020603050405020304" pitchFamily="18" charset="0"/>
                <a:cs typeface="Times New Roman" panose="02020603050405020304" pitchFamily="18" charset="0"/>
              </a:rPr>
              <a:t>: The flowers are small and fragrant, with five pale purple or lilac petals, growing in clusters.</a:t>
            </a:r>
            <a:endParaRPr lang="en-IN" dirty="0"/>
          </a:p>
        </p:txBody>
      </p:sp>
      <p:pic>
        <p:nvPicPr>
          <p:cNvPr id="2" name="Picture 1">
            <a:extLst>
              <a:ext uri="{FF2B5EF4-FFF2-40B4-BE49-F238E27FC236}">
                <a16:creationId xmlns:a16="http://schemas.microsoft.com/office/drawing/2014/main" id="{1FE5622F-A40F-403F-A53C-F14AC7B0E8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7366" y="641949"/>
            <a:ext cx="10777268" cy="381000"/>
          </a:xfrm>
          <a:prstGeom prst="rect">
            <a:avLst/>
          </a:prstGeom>
          <a:noFill/>
        </p:spPr>
      </p:pic>
    </p:spTree>
    <p:extLst>
      <p:ext uri="{BB962C8B-B14F-4D97-AF65-F5344CB8AC3E}">
        <p14:creationId xmlns:p14="http://schemas.microsoft.com/office/powerpoint/2010/main" val="336273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F7B30-1808-0111-10BE-68A42E6A979B}"/>
              </a:ext>
            </a:extLst>
          </p:cNvPr>
          <p:cNvSpPr txBox="1"/>
          <p:nvPr/>
        </p:nvSpPr>
        <p:spPr>
          <a:xfrm>
            <a:off x="805132" y="905773"/>
            <a:ext cx="10581736" cy="6463308"/>
          </a:xfrm>
          <a:prstGeom prst="rect">
            <a:avLst/>
          </a:prstGeom>
          <a:noFill/>
        </p:spPr>
        <p:txBody>
          <a:bodyPr wrap="square">
            <a:spAutoFit/>
          </a:bodyPr>
          <a:lstStyle/>
          <a:p>
            <a:endParaRPr lang="en-US" b="0" i="0" dirty="0">
              <a:solidFill>
                <a:srgbClr val="202122"/>
              </a:solidFill>
              <a:effectLst/>
              <a:highlight>
                <a:srgbClr val="FFFFFF"/>
              </a:highlight>
              <a:latin typeface="Arial" panose="020B0604020202020204" pitchFamily="34" charset="0"/>
            </a:endParaRPr>
          </a:p>
          <a:p>
            <a:pPr algn="l">
              <a:buFont typeface="Arial" panose="020B0604020202020204" pitchFamily="34" charset="0"/>
              <a:buChar char="•"/>
            </a:pPr>
            <a:r>
              <a:rPr lang="en-US" b="1" i="0" dirty="0">
                <a:solidFill>
                  <a:srgbClr val="333333"/>
                </a:solidFill>
                <a:effectLst/>
                <a:highlight>
                  <a:srgbClr val="FFFFFF"/>
                </a:highlight>
                <a:latin typeface="Rubik"/>
              </a:rPr>
              <a:t> </a:t>
            </a: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Fruits:</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 Chinaberry fruit was used to prevent insect larvae from growing in the fruit. By placing the berries in, for example, drying apples and keeping the fruit turned in the sun without damaging any of the chinaberry skin, the fruit will dry and will prevent insect larvae in the dried apples. The </a:t>
            </a:r>
            <a:r>
              <a:rPr lang="en-US" sz="2400" b="0" i="0" dirty="0" err="1">
                <a:solidFill>
                  <a:srgbClr val="333333"/>
                </a:solidFill>
                <a:effectLst/>
                <a:highlight>
                  <a:srgbClr val="FFFFFF"/>
                </a:highlight>
                <a:latin typeface="Times New Roman" panose="02020603050405020304" pitchFamily="18" charset="0"/>
                <a:cs typeface="Times New Roman" panose="02020603050405020304" pitchFamily="18" charset="0"/>
              </a:rPr>
              <a:t>tre</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 has a timber of high quality, but in comparison to many almost-extinct species of mahogany, it is </a:t>
            </a:r>
            <a:r>
              <a:rPr lang="en-US" sz="2400" b="0" i="0" dirty="0" err="1">
                <a:solidFill>
                  <a:srgbClr val="333333"/>
                </a:solidFill>
                <a:effectLst/>
                <a:highlight>
                  <a:srgbClr val="FFFFFF"/>
                </a:highlight>
                <a:latin typeface="Times New Roman" panose="02020603050405020304" pitchFamily="18" charset="0"/>
                <a:cs typeface="Times New Roman" panose="02020603050405020304" pitchFamily="18" charset="0"/>
              </a:rPr>
              <a:t>under-utilised</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 Seasoning is relatively simple — planks dry without cracking or warping and are resistant to fungal infection.</a:t>
            </a:r>
          </a:p>
          <a:p>
            <a:pPr algn="l">
              <a:buFont typeface="Arial" panose="020B0604020202020204" pitchFamily="34" charset="0"/>
              <a:buChar char="•"/>
            </a:pP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Leaves:</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 Leaves have been used as a natural insecticide to keep with stored food, but must not be eaten as they are highly poisonous.</a:t>
            </a:r>
          </a:p>
          <a:p>
            <a:pPr algn="l">
              <a:buFont typeface="Arial" panose="020B0604020202020204" pitchFamily="34" charset="0"/>
              <a:buChar char="•"/>
            </a:pP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Bark: </a:t>
            </a:r>
            <a:r>
              <a:rPr lang="en-US" sz="2400" b="0" i="0" dirty="0">
                <a:solidFill>
                  <a:srgbClr val="333333"/>
                </a:solidFill>
                <a:effectLst/>
                <a:highlight>
                  <a:srgbClr val="FFFFFF"/>
                </a:highlight>
                <a:latin typeface="Times New Roman" panose="02020603050405020304" pitchFamily="18" charset="0"/>
                <a:cs typeface="Times New Roman" panose="02020603050405020304" pitchFamily="18" charset="0"/>
              </a:rPr>
              <a:t>The cut branches with mature fruit are sold commercially to the florist and landscaping trade particularly as a component for outdoor holiday décor.</a:t>
            </a:r>
          </a:p>
          <a:p>
            <a:pPr algn="l">
              <a:buFont typeface="Arial" panose="020B0604020202020204" pitchFamily="34" charset="0"/>
              <a:buChar char="•"/>
            </a:pPr>
            <a:r>
              <a:rPr lang="en-US" sz="2400" b="1" i="0" dirty="0">
                <a:solidFill>
                  <a:srgbClr val="333333"/>
                </a:solidFill>
                <a:effectLst/>
                <a:highlight>
                  <a:srgbClr val="FFFFFF"/>
                </a:highlight>
                <a:latin typeface="Times New Roman" panose="02020603050405020304" pitchFamily="18" charset="0"/>
                <a:cs typeface="Times New Roman" panose="02020603050405020304" pitchFamily="18" charset="0"/>
              </a:rPr>
              <a:t>Seeds: </a:t>
            </a:r>
            <a:r>
              <a:rPr lang="en-US" sz="2400" dirty="0">
                <a:solidFill>
                  <a:srgbClr val="333333"/>
                </a:solidFill>
                <a:highlight>
                  <a:srgbClr val="FFFFFF"/>
                </a:highlight>
                <a:latin typeface="Times New Roman" panose="02020603050405020304" pitchFamily="18" charset="0"/>
                <a:cs typeface="Times New Roman" panose="02020603050405020304" pitchFamily="18" charset="0"/>
              </a:rPr>
              <a:t>The tough five-grooved seeds were widely used for making rosaries and other products requiring beads; however, the seeds were later replaced by plastics. </a:t>
            </a:r>
          </a:p>
          <a:p>
            <a:pPr>
              <a:buFont typeface="Arial" panose="020B0604020202020204" pitchFamily="34" charset="0"/>
              <a:buChar char="•"/>
            </a:pPr>
            <a:endParaRPr lang="en-US" sz="2400" b="0" i="0" dirty="0">
              <a:solidFill>
                <a:srgbClr val="333333"/>
              </a:solidFill>
              <a:effectLst/>
              <a:highlight>
                <a:srgbClr val="FFFFFF"/>
              </a:highlight>
              <a:latin typeface="Rubik"/>
            </a:endParaRPr>
          </a:p>
          <a:p>
            <a:pPr>
              <a:buFont typeface="Arial" panose="020B0604020202020204" pitchFamily="34" charset="0"/>
              <a:buChar char="•"/>
            </a:pPr>
            <a:endParaRPr lang="en-US" sz="2400" b="0" i="0" dirty="0">
              <a:solidFill>
                <a:srgbClr val="202122"/>
              </a:solidFill>
              <a:effectLst/>
              <a:highlight>
                <a:srgbClr val="FFFFFF"/>
              </a:highligh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rgbClr val="333333"/>
              </a:solidFill>
              <a:effectLst/>
              <a:highlight>
                <a:srgbClr val="FFFFFF"/>
              </a:highlight>
              <a:latin typeface="Rubik"/>
            </a:endParaRPr>
          </a:p>
          <a:p>
            <a:endParaRPr lang="en-IN" dirty="0"/>
          </a:p>
        </p:txBody>
      </p:sp>
      <p:pic>
        <p:nvPicPr>
          <p:cNvPr id="4" name="Picture 3">
            <a:extLst>
              <a:ext uri="{FF2B5EF4-FFF2-40B4-BE49-F238E27FC236}">
                <a16:creationId xmlns:a16="http://schemas.microsoft.com/office/drawing/2014/main" id="{C21F2733-689E-90D7-2F43-08B1E6061D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475" y="552091"/>
            <a:ext cx="10774393" cy="465826"/>
          </a:xfrm>
          <a:prstGeom prst="rect">
            <a:avLst/>
          </a:prstGeom>
          <a:noFill/>
        </p:spPr>
      </p:pic>
    </p:spTree>
    <p:extLst>
      <p:ext uri="{BB962C8B-B14F-4D97-AF65-F5344CB8AC3E}">
        <p14:creationId xmlns:p14="http://schemas.microsoft.com/office/powerpoint/2010/main" val="332953295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615</TotalTime>
  <Words>411</Words>
  <Application>Microsoft Office PowerPoint</Application>
  <PresentationFormat>Widescreen</PresentationFormat>
  <Paragraphs>31</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Algerian</vt:lpstr>
      <vt:lpstr>Arial</vt:lpstr>
      <vt:lpstr>Calibri</vt:lpstr>
      <vt:lpstr>Garamond</vt:lpstr>
      <vt:lpstr>Google Sans</vt:lpstr>
      <vt:lpstr>Rubik</vt:lpstr>
      <vt:lpstr>Times New Roman</vt:lpstr>
      <vt:lpstr>Organic</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sunil kulkarni</dc:creator>
  <cp:lastModifiedBy>sharv pai</cp:lastModifiedBy>
  <cp:revision>19</cp:revision>
  <dcterms:created xsi:type="dcterms:W3CDTF">2024-08-05T14:50:48Z</dcterms:created>
  <dcterms:modified xsi:type="dcterms:W3CDTF">2024-08-19T17:26:56Z</dcterms:modified>
</cp:coreProperties>
</file>